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92209" autoAdjust="0"/>
  </p:normalViewPr>
  <p:slideViewPr>
    <p:cSldViewPr snapToGrid="0">
      <p:cViewPr varScale="1">
        <p:scale>
          <a:sx n="74" d="100"/>
          <a:sy n="74" d="100"/>
        </p:scale>
        <p:origin x="3174"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en-US" smtClean="0"/>
              <a:t>Click to edit Master title style</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A91FAEC-A71A-4FED-963A-5112830E65A2}" type="datetimeFigureOut">
              <a:rPr lang="en-GB" smtClean="0"/>
              <a:t>13/03/2024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1C0777A-CD26-4410-8C60-782329CDD38E}" type="slidenum">
              <a:rPr lang="en-GB" smtClean="0"/>
              <a:t>‹#›</a:t>
            </a:fld>
            <a:endParaRPr lang="en-GB"/>
          </a:p>
        </p:txBody>
      </p:sp>
    </p:spTree>
    <p:extLst>
      <p:ext uri="{BB962C8B-B14F-4D97-AF65-F5344CB8AC3E}">
        <p14:creationId xmlns:p14="http://schemas.microsoft.com/office/powerpoint/2010/main" val="23751103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A91FAEC-A71A-4FED-963A-5112830E65A2}" type="datetimeFigureOut">
              <a:rPr lang="en-GB" smtClean="0"/>
              <a:t>13/03/2024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1C0777A-CD26-4410-8C60-782329CDD38E}" type="slidenum">
              <a:rPr lang="en-GB" smtClean="0"/>
              <a:t>‹#›</a:t>
            </a:fld>
            <a:endParaRPr lang="en-GB"/>
          </a:p>
        </p:txBody>
      </p:sp>
    </p:spTree>
    <p:extLst>
      <p:ext uri="{BB962C8B-B14F-4D97-AF65-F5344CB8AC3E}">
        <p14:creationId xmlns:p14="http://schemas.microsoft.com/office/powerpoint/2010/main" val="491047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A91FAEC-A71A-4FED-963A-5112830E65A2}" type="datetimeFigureOut">
              <a:rPr lang="en-GB" smtClean="0"/>
              <a:t>13/03/2024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1C0777A-CD26-4410-8C60-782329CDD38E}" type="slidenum">
              <a:rPr lang="en-GB" smtClean="0"/>
              <a:t>‹#›</a:t>
            </a:fld>
            <a:endParaRPr lang="en-GB"/>
          </a:p>
        </p:txBody>
      </p:sp>
    </p:spTree>
    <p:extLst>
      <p:ext uri="{BB962C8B-B14F-4D97-AF65-F5344CB8AC3E}">
        <p14:creationId xmlns:p14="http://schemas.microsoft.com/office/powerpoint/2010/main" val="20335942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A91FAEC-A71A-4FED-963A-5112830E65A2}" type="datetimeFigureOut">
              <a:rPr lang="en-GB" smtClean="0"/>
              <a:t>13/03/2024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1C0777A-CD26-4410-8C60-782329CDD38E}" type="slidenum">
              <a:rPr lang="en-GB" smtClean="0"/>
              <a:t>‹#›</a:t>
            </a:fld>
            <a:endParaRPr lang="en-GB"/>
          </a:p>
        </p:txBody>
      </p:sp>
    </p:spTree>
    <p:extLst>
      <p:ext uri="{BB962C8B-B14F-4D97-AF65-F5344CB8AC3E}">
        <p14:creationId xmlns:p14="http://schemas.microsoft.com/office/powerpoint/2010/main" val="26599059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en-US" smtClean="0"/>
              <a:t>Click to edit Master title style</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A91FAEC-A71A-4FED-963A-5112830E65A2}" type="datetimeFigureOut">
              <a:rPr lang="en-GB" smtClean="0"/>
              <a:t>13/03/2024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1C0777A-CD26-4410-8C60-782329CDD38E}" type="slidenum">
              <a:rPr lang="en-GB" smtClean="0"/>
              <a:t>‹#›</a:t>
            </a:fld>
            <a:endParaRPr lang="en-GB"/>
          </a:p>
        </p:txBody>
      </p:sp>
    </p:spTree>
    <p:extLst>
      <p:ext uri="{BB962C8B-B14F-4D97-AF65-F5344CB8AC3E}">
        <p14:creationId xmlns:p14="http://schemas.microsoft.com/office/powerpoint/2010/main" val="42487794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A91FAEC-A71A-4FED-963A-5112830E65A2}" type="datetimeFigureOut">
              <a:rPr lang="en-GB" smtClean="0"/>
              <a:t>13/03/2024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1C0777A-CD26-4410-8C60-782329CDD38E}" type="slidenum">
              <a:rPr lang="en-GB" smtClean="0"/>
              <a:t>‹#›</a:t>
            </a:fld>
            <a:endParaRPr lang="en-GB"/>
          </a:p>
        </p:txBody>
      </p:sp>
    </p:spTree>
    <p:extLst>
      <p:ext uri="{BB962C8B-B14F-4D97-AF65-F5344CB8AC3E}">
        <p14:creationId xmlns:p14="http://schemas.microsoft.com/office/powerpoint/2010/main" val="31344962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Edit Master text styles</a:t>
            </a:r>
          </a:p>
        </p:txBody>
      </p:sp>
      <p:sp>
        <p:nvSpPr>
          <p:cNvPr id="4" name="Content Placeholder 3"/>
          <p:cNvSpPr>
            <a:spLocks noGrp="1"/>
          </p:cNvSpPr>
          <p:nvPr>
            <p:ph sz="half" idx="2"/>
          </p:nvPr>
        </p:nvSpPr>
        <p:spPr>
          <a:xfrm>
            <a:off x="472381" y="3618442"/>
            <a:ext cx="2901255" cy="532218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Edit Master text styles</a:t>
            </a:r>
          </a:p>
        </p:txBody>
      </p:sp>
      <p:sp>
        <p:nvSpPr>
          <p:cNvPr id="6" name="Content Placeholder 5"/>
          <p:cNvSpPr>
            <a:spLocks noGrp="1"/>
          </p:cNvSpPr>
          <p:nvPr>
            <p:ph sz="quarter" idx="4"/>
          </p:nvPr>
        </p:nvSpPr>
        <p:spPr>
          <a:xfrm>
            <a:off x="3471863" y="3618442"/>
            <a:ext cx="2915543" cy="532218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A91FAEC-A71A-4FED-963A-5112830E65A2}" type="datetimeFigureOut">
              <a:rPr lang="en-GB" smtClean="0"/>
              <a:t>13/03/2024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61C0777A-CD26-4410-8C60-782329CDD38E}" type="slidenum">
              <a:rPr lang="en-GB" smtClean="0"/>
              <a:t>‹#›</a:t>
            </a:fld>
            <a:endParaRPr lang="en-GB"/>
          </a:p>
        </p:txBody>
      </p:sp>
    </p:spTree>
    <p:extLst>
      <p:ext uri="{BB962C8B-B14F-4D97-AF65-F5344CB8AC3E}">
        <p14:creationId xmlns:p14="http://schemas.microsoft.com/office/powerpoint/2010/main" val="38663003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A91FAEC-A71A-4FED-963A-5112830E65A2}" type="datetimeFigureOut">
              <a:rPr lang="en-GB" smtClean="0"/>
              <a:t>13/03/2024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1C0777A-CD26-4410-8C60-782329CDD38E}" type="slidenum">
              <a:rPr lang="en-GB" smtClean="0"/>
              <a:t>‹#›</a:t>
            </a:fld>
            <a:endParaRPr lang="en-GB"/>
          </a:p>
        </p:txBody>
      </p:sp>
    </p:spTree>
    <p:extLst>
      <p:ext uri="{BB962C8B-B14F-4D97-AF65-F5344CB8AC3E}">
        <p14:creationId xmlns:p14="http://schemas.microsoft.com/office/powerpoint/2010/main" val="22709409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A91FAEC-A71A-4FED-963A-5112830E65A2}" type="datetimeFigureOut">
              <a:rPr lang="en-GB" smtClean="0"/>
              <a:t>13/03/2024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61C0777A-CD26-4410-8C60-782329CDD38E}" type="slidenum">
              <a:rPr lang="en-GB" smtClean="0"/>
              <a:t>‹#›</a:t>
            </a:fld>
            <a:endParaRPr lang="en-GB"/>
          </a:p>
        </p:txBody>
      </p:sp>
    </p:spTree>
    <p:extLst>
      <p:ext uri="{BB962C8B-B14F-4D97-AF65-F5344CB8AC3E}">
        <p14:creationId xmlns:p14="http://schemas.microsoft.com/office/powerpoint/2010/main" val="13509375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US" smtClean="0"/>
              <a:t>Click to edit Master title style</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Edit Master text styles</a:t>
            </a:r>
          </a:p>
        </p:txBody>
      </p:sp>
      <p:sp>
        <p:nvSpPr>
          <p:cNvPr id="5" name="Date Placeholder 4"/>
          <p:cNvSpPr>
            <a:spLocks noGrp="1"/>
          </p:cNvSpPr>
          <p:nvPr>
            <p:ph type="dt" sz="half" idx="10"/>
          </p:nvPr>
        </p:nvSpPr>
        <p:spPr/>
        <p:txBody>
          <a:bodyPr/>
          <a:lstStyle/>
          <a:p>
            <a:fld id="{BA91FAEC-A71A-4FED-963A-5112830E65A2}" type="datetimeFigureOut">
              <a:rPr lang="en-GB" smtClean="0"/>
              <a:t>13/03/2024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1C0777A-CD26-4410-8C60-782329CDD38E}" type="slidenum">
              <a:rPr lang="en-GB" smtClean="0"/>
              <a:t>‹#›</a:t>
            </a:fld>
            <a:endParaRPr lang="en-GB"/>
          </a:p>
        </p:txBody>
      </p:sp>
    </p:spTree>
    <p:extLst>
      <p:ext uri="{BB962C8B-B14F-4D97-AF65-F5344CB8AC3E}">
        <p14:creationId xmlns:p14="http://schemas.microsoft.com/office/powerpoint/2010/main" val="24089759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smtClean="0"/>
              <a:t>Click icon to add picture</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Edit Master text styles</a:t>
            </a:r>
          </a:p>
        </p:txBody>
      </p:sp>
      <p:sp>
        <p:nvSpPr>
          <p:cNvPr id="5" name="Date Placeholder 4"/>
          <p:cNvSpPr>
            <a:spLocks noGrp="1"/>
          </p:cNvSpPr>
          <p:nvPr>
            <p:ph type="dt" sz="half" idx="10"/>
          </p:nvPr>
        </p:nvSpPr>
        <p:spPr/>
        <p:txBody>
          <a:bodyPr/>
          <a:lstStyle/>
          <a:p>
            <a:fld id="{BA91FAEC-A71A-4FED-963A-5112830E65A2}" type="datetimeFigureOut">
              <a:rPr lang="en-GB" smtClean="0"/>
              <a:t>13/03/2024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1C0777A-CD26-4410-8C60-782329CDD38E}" type="slidenum">
              <a:rPr lang="en-GB" smtClean="0"/>
              <a:t>‹#›</a:t>
            </a:fld>
            <a:endParaRPr lang="en-GB"/>
          </a:p>
        </p:txBody>
      </p:sp>
    </p:spTree>
    <p:extLst>
      <p:ext uri="{BB962C8B-B14F-4D97-AF65-F5344CB8AC3E}">
        <p14:creationId xmlns:p14="http://schemas.microsoft.com/office/powerpoint/2010/main" val="104713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BA91FAEC-A71A-4FED-963A-5112830E65A2}" type="datetimeFigureOut">
              <a:rPr lang="en-GB" smtClean="0"/>
              <a:t>13/03/2024</a:t>
            </a:fld>
            <a:endParaRPr lang="en-GB"/>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61C0777A-CD26-4410-8C60-782329CDD38E}" type="slidenum">
              <a:rPr lang="en-GB" smtClean="0"/>
              <a:t>‹#›</a:t>
            </a:fld>
            <a:endParaRPr lang="en-GB"/>
          </a:p>
        </p:txBody>
      </p:sp>
    </p:spTree>
    <p:extLst>
      <p:ext uri="{BB962C8B-B14F-4D97-AF65-F5344CB8AC3E}">
        <p14:creationId xmlns:p14="http://schemas.microsoft.com/office/powerpoint/2010/main" val="27709465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office@thakehamps.co.uk" TargetMode="External"/><Relationship Id="rId2" Type="http://schemas.openxmlformats.org/officeDocument/2006/relationships/hyperlink" Target="mailto:sbm@thakehamps.co.uk" TargetMode="External"/><Relationship Id="rId1" Type="http://schemas.openxmlformats.org/officeDocument/2006/relationships/slideLayout" Target="../slideLayouts/slideLayout1.xml"/><Relationship Id="rId4"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214685" y="3697357"/>
            <a:ext cx="6313336" cy="5970865"/>
          </a:xfrm>
          <a:prstGeom prst="rect">
            <a:avLst/>
          </a:prstGeom>
          <a:noFill/>
        </p:spPr>
        <p:txBody>
          <a:bodyPr wrap="square" rtlCol="0">
            <a:spAutoFit/>
          </a:bodyPr>
          <a:lstStyle/>
          <a:p>
            <a:pPr algn="ctr"/>
            <a:endParaRPr lang="en-GB" sz="1200" b="1" dirty="0" smtClean="0">
              <a:solidFill>
                <a:srgbClr val="0070C0"/>
              </a:solidFill>
            </a:endParaRPr>
          </a:p>
          <a:p>
            <a:pPr algn="ctr"/>
            <a:r>
              <a:rPr lang="en-GB" sz="1200" b="1" dirty="0" smtClean="0">
                <a:solidFill>
                  <a:srgbClr val="0070C0"/>
                </a:solidFill>
              </a:rPr>
              <a:t>Clerk </a:t>
            </a:r>
            <a:r>
              <a:rPr lang="en-GB" sz="1200" b="1" dirty="0" smtClean="0">
                <a:solidFill>
                  <a:srgbClr val="0070C0"/>
                </a:solidFill>
              </a:rPr>
              <a:t>to the Governing Body (Casual Contract)</a:t>
            </a:r>
          </a:p>
          <a:p>
            <a:pPr algn="ctr"/>
            <a:r>
              <a:rPr lang="en-GB" sz="1000" b="1" dirty="0" smtClean="0">
                <a:solidFill>
                  <a:srgbClr val="0070C0"/>
                </a:solidFill>
              </a:rPr>
              <a:t>Required: 22</a:t>
            </a:r>
            <a:r>
              <a:rPr lang="en-GB" sz="1000" b="1" baseline="30000" dirty="0" smtClean="0">
                <a:solidFill>
                  <a:srgbClr val="0070C0"/>
                </a:solidFill>
              </a:rPr>
              <a:t>nd</a:t>
            </a:r>
            <a:r>
              <a:rPr lang="en-GB" sz="1000" b="1" dirty="0" smtClean="0">
                <a:solidFill>
                  <a:srgbClr val="0070C0"/>
                </a:solidFill>
              </a:rPr>
              <a:t> April 2024</a:t>
            </a:r>
            <a:endParaRPr lang="en-GB" sz="1000" b="1" dirty="0">
              <a:solidFill>
                <a:srgbClr val="0070C0"/>
              </a:solidFill>
            </a:endParaRPr>
          </a:p>
          <a:p>
            <a:pPr algn="ctr"/>
            <a:r>
              <a:rPr lang="en-GB" sz="1000" b="1" dirty="0">
                <a:solidFill>
                  <a:srgbClr val="0070C0"/>
                </a:solidFill>
              </a:rPr>
              <a:t>Salary: Grade 4 </a:t>
            </a:r>
            <a:r>
              <a:rPr lang="en-GB" sz="1000" b="1" dirty="0" smtClean="0">
                <a:solidFill>
                  <a:srgbClr val="0070C0"/>
                </a:solidFill>
              </a:rPr>
              <a:t>point 5 - £23,500 pro-rata (£12.18 per </a:t>
            </a:r>
            <a:r>
              <a:rPr lang="en-GB" sz="1000" b="1" dirty="0">
                <a:solidFill>
                  <a:srgbClr val="0070C0"/>
                </a:solidFill>
              </a:rPr>
              <a:t>hour)</a:t>
            </a:r>
          </a:p>
          <a:p>
            <a:pPr algn="ctr"/>
            <a:r>
              <a:rPr lang="en-GB" sz="1000" b="1" dirty="0">
                <a:solidFill>
                  <a:srgbClr val="0070C0"/>
                </a:solidFill>
              </a:rPr>
              <a:t>Hours: Approximately 70 hours per year as required </a:t>
            </a:r>
          </a:p>
          <a:p>
            <a:pPr algn="ctr"/>
            <a:endParaRPr lang="en-GB" sz="1000" dirty="0" smtClean="0"/>
          </a:p>
          <a:p>
            <a:r>
              <a:rPr lang="en-GB" sz="1000" dirty="0" smtClean="0"/>
              <a:t>Thakeham </a:t>
            </a:r>
            <a:r>
              <a:rPr lang="en-GB" sz="1000" dirty="0"/>
              <a:t>Primary School is seeking a committed and enthusiastic Clerk to the Governing Body who is resilient, assertive and shows great initiative. The successful applicant will need to have a flexible approach to time, though be able to work to strict deadlines.  The role will include preparation of agendas, circulation of papers, organisation </a:t>
            </a:r>
            <a:r>
              <a:rPr lang="en-GB" sz="1000" dirty="0" smtClean="0"/>
              <a:t>of </a:t>
            </a:r>
            <a:r>
              <a:rPr lang="en-GB" sz="1000" dirty="0" err="1" smtClean="0"/>
              <a:t>Sharepoint</a:t>
            </a:r>
            <a:r>
              <a:rPr lang="en-GB" sz="1000" dirty="0"/>
              <a:t> </a:t>
            </a:r>
            <a:r>
              <a:rPr lang="en-GB" sz="1000" dirty="0" smtClean="0"/>
              <a:t>files, </a:t>
            </a:r>
            <a:r>
              <a:rPr lang="en-GB" sz="1000" dirty="0"/>
              <a:t>taking minutes at governing body meetings and organisation and preparation of other governor related meetings as needed. Meetings can take place during the day and early evening (by mutual agreement). </a:t>
            </a:r>
          </a:p>
          <a:p>
            <a:endParaRPr lang="en-GB" sz="1000" b="1" dirty="0" smtClean="0"/>
          </a:p>
          <a:p>
            <a:r>
              <a:rPr lang="en-GB" sz="1000" b="1" dirty="0" smtClean="0"/>
              <a:t>The </a:t>
            </a:r>
            <a:r>
              <a:rPr lang="en-GB" sz="1000" b="1" dirty="0"/>
              <a:t>successful candidate will:</a:t>
            </a:r>
          </a:p>
          <a:p>
            <a:pPr marL="171450" lvl="0" indent="-171450">
              <a:buFont typeface="Arial" panose="020B0604020202020204" pitchFamily="34" charset="0"/>
              <a:buChar char="•"/>
            </a:pPr>
            <a:r>
              <a:rPr lang="en-GB" sz="1000" dirty="0"/>
              <a:t>be organised and efficient;</a:t>
            </a:r>
          </a:p>
          <a:p>
            <a:pPr marL="171450" lvl="0" indent="-171450">
              <a:buFont typeface="Arial" panose="020B0604020202020204" pitchFamily="34" charset="0"/>
              <a:buChar char="•"/>
            </a:pPr>
            <a:r>
              <a:rPr lang="en-GB" sz="1000" dirty="0"/>
              <a:t>understand the need for confidentiality;</a:t>
            </a:r>
          </a:p>
          <a:p>
            <a:pPr marL="171450" lvl="0" indent="-171450">
              <a:buFont typeface="Arial" panose="020B0604020202020204" pitchFamily="34" charset="0"/>
              <a:buChar char="•"/>
            </a:pPr>
            <a:r>
              <a:rPr lang="en-GB" sz="1000" dirty="0"/>
              <a:t>possess good IT </a:t>
            </a:r>
            <a:r>
              <a:rPr lang="en-GB" sz="1000" dirty="0" smtClean="0"/>
              <a:t>skills;</a:t>
            </a:r>
          </a:p>
          <a:p>
            <a:pPr marL="171450" lvl="0" indent="-171450">
              <a:buFont typeface="Arial" panose="020B0604020202020204" pitchFamily="34" charset="0"/>
              <a:buChar char="•"/>
            </a:pPr>
            <a:r>
              <a:rPr lang="en-GB" sz="1000" dirty="0" smtClean="0"/>
              <a:t>have </a:t>
            </a:r>
            <a:r>
              <a:rPr lang="en-GB" sz="1000" dirty="0"/>
              <a:t>an interest in education;</a:t>
            </a:r>
          </a:p>
          <a:p>
            <a:pPr marL="171450" lvl="0" indent="-171450">
              <a:buFont typeface="Arial" panose="020B0604020202020204" pitchFamily="34" charset="0"/>
              <a:buChar char="•"/>
            </a:pPr>
            <a:r>
              <a:rPr lang="en-GB" sz="1000" dirty="0"/>
              <a:t>be tactful, reliable and be proactive in co-ordinating information for Governors and ensuring they are up to date with the latest local and national developments.  </a:t>
            </a:r>
          </a:p>
          <a:p>
            <a:pPr marL="171450" indent="-171450">
              <a:buFont typeface="Arial" panose="020B0604020202020204" pitchFamily="34" charset="0"/>
              <a:buChar char="•"/>
            </a:pPr>
            <a:r>
              <a:rPr lang="en-GB" sz="1000" dirty="0" smtClean="0"/>
              <a:t>Experience </a:t>
            </a:r>
            <a:r>
              <a:rPr lang="en-GB" sz="1000" dirty="0"/>
              <a:t>is preferred though we are able to offer training and support.  A commitment to ongoing professional development and training is essential.</a:t>
            </a:r>
          </a:p>
          <a:p>
            <a:r>
              <a:rPr lang="en-GB" sz="1000" dirty="0"/>
              <a:t> </a:t>
            </a:r>
          </a:p>
          <a:p>
            <a:pPr algn="just"/>
            <a:r>
              <a:rPr lang="en-GB" sz="1000" dirty="0" smtClean="0"/>
              <a:t>For more information about the post please contact our Operations Manager, Mrs Ritchie, at </a:t>
            </a:r>
            <a:r>
              <a:rPr lang="en-GB" sz="1000" dirty="0" smtClean="0">
                <a:hlinkClick r:id="rId2"/>
              </a:rPr>
              <a:t>sbm@thakehamps.co.uk</a:t>
            </a:r>
            <a:r>
              <a:rPr lang="en-GB" sz="1000" dirty="0" smtClean="0"/>
              <a:t>. </a:t>
            </a:r>
            <a:endParaRPr lang="en-GB" sz="1000" dirty="0"/>
          </a:p>
          <a:p>
            <a:pPr algn="just"/>
            <a:endParaRPr lang="en-GB" sz="1000" dirty="0" smtClean="0"/>
          </a:p>
          <a:p>
            <a:pPr algn="just"/>
            <a:r>
              <a:rPr lang="en-GB" sz="1000" b="1" dirty="0" smtClean="0"/>
              <a:t>Closing date for application: 15</a:t>
            </a:r>
            <a:r>
              <a:rPr lang="en-GB" sz="1000" b="1" baseline="30000" dirty="0" smtClean="0"/>
              <a:t>th</a:t>
            </a:r>
            <a:r>
              <a:rPr lang="en-GB" sz="1000" b="1" dirty="0" smtClean="0"/>
              <a:t> April 2024</a:t>
            </a:r>
          </a:p>
          <a:p>
            <a:pPr algn="just"/>
            <a:r>
              <a:rPr lang="en-GB" sz="1000" b="1" dirty="0" smtClean="0"/>
              <a:t>Shortlisting date: </a:t>
            </a:r>
            <a:r>
              <a:rPr lang="en-GB" sz="1000" b="1" dirty="0"/>
              <a:t>15</a:t>
            </a:r>
            <a:r>
              <a:rPr lang="en-GB" sz="1000" b="1" baseline="30000" dirty="0"/>
              <a:t>th</a:t>
            </a:r>
            <a:r>
              <a:rPr lang="en-GB" sz="1000" b="1" dirty="0"/>
              <a:t> April 2024</a:t>
            </a:r>
          </a:p>
          <a:p>
            <a:pPr algn="just"/>
            <a:r>
              <a:rPr lang="en-GB" sz="1000" b="1" dirty="0" smtClean="0"/>
              <a:t>Interview date: 19</a:t>
            </a:r>
            <a:r>
              <a:rPr lang="en-GB" sz="1000" b="1" baseline="30000" dirty="0" smtClean="0"/>
              <a:t>th</a:t>
            </a:r>
            <a:r>
              <a:rPr lang="en-GB" sz="1000" b="1" dirty="0" smtClean="0"/>
              <a:t> </a:t>
            </a:r>
            <a:r>
              <a:rPr lang="en-GB" sz="1000" b="1" dirty="0"/>
              <a:t>April 2024</a:t>
            </a:r>
          </a:p>
          <a:p>
            <a:pPr algn="just"/>
            <a:r>
              <a:rPr lang="en-GB" sz="1000" b="1" dirty="0" smtClean="0"/>
              <a:t>Start date for position: 22</a:t>
            </a:r>
            <a:r>
              <a:rPr lang="en-GB" sz="1000" b="1" baseline="30000" dirty="0" smtClean="0"/>
              <a:t>nd</a:t>
            </a:r>
            <a:r>
              <a:rPr lang="en-GB" sz="1000" b="1" dirty="0" smtClean="0"/>
              <a:t> April 2024, or as soon as possible thereafter</a:t>
            </a:r>
            <a:endParaRPr lang="en-GB" sz="1000" b="1" dirty="0"/>
          </a:p>
          <a:p>
            <a:pPr algn="just"/>
            <a:endParaRPr lang="en-GB" sz="1000" dirty="0"/>
          </a:p>
          <a:p>
            <a:pPr algn="just"/>
            <a:r>
              <a:rPr lang="en-GB" sz="1000" dirty="0" smtClean="0"/>
              <a:t>Please use the application form and person specification provided when applying. Please send completed applications to our School Secretary, Mrs Campbell, at </a:t>
            </a:r>
            <a:r>
              <a:rPr lang="en-GB" sz="1000" dirty="0" smtClean="0">
                <a:hlinkClick r:id="rId3"/>
              </a:rPr>
              <a:t>office@thakehamps.co.uk</a:t>
            </a:r>
            <a:r>
              <a:rPr lang="en-GB" sz="1000" dirty="0" smtClean="0"/>
              <a:t>. </a:t>
            </a:r>
          </a:p>
          <a:p>
            <a:pPr algn="just"/>
            <a:endParaRPr lang="en-GB" sz="1000" dirty="0"/>
          </a:p>
          <a:p>
            <a:pPr algn="just"/>
            <a:r>
              <a:rPr lang="en-GB" sz="1000" b="1" dirty="0" smtClean="0">
                <a:solidFill>
                  <a:srgbClr val="FF0000"/>
                </a:solidFill>
              </a:rPr>
              <a:t>Thakeham Primary is fully committed to safeguarding and promoting the welfare of children and young people. We expect all staff, visitors and volunteers to share this commitment. An enhanced Disclosure and Barring Service (DBS) check and references will be required for the successful candidate in accordance with all current legislation. </a:t>
            </a:r>
          </a:p>
          <a:p>
            <a:endParaRPr lang="en-GB" sz="800" dirty="0"/>
          </a:p>
          <a:p>
            <a:pPr algn="ctr"/>
            <a:endParaRPr lang="en-GB" sz="800" dirty="0"/>
          </a:p>
          <a:p>
            <a:pPr algn="just"/>
            <a:endParaRPr lang="en-GB" sz="1200" dirty="0"/>
          </a:p>
        </p:txBody>
      </p:sp>
      <p:pic>
        <p:nvPicPr>
          <p:cNvPr id="8" name="Picture 7"/>
          <p:cNvPicPr>
            <a:picLocks noChangeAspect="1"/>
          </p:cNvPicPr>
          <p:nvPr/>
        </p:nvPicPr>
        <p:blipFill>
          <a:blip r:embed="rId4"/>
          <a:stretch>
            <a:fillRect/>
          </a:stretch>
        </p:blipFill>
        <p:spPr>
          <a:xfrm>
            <a:off x="0" y="-19205"/>
            <a:ext cx="6858000" cy="3716562"/>
          </a:xfrm>
          <a:prstGeom prst="rect">
            <a:avLst/>
          </a:prstGeom>
        </p:spPr>
      </p:pic>
    </p:spTree>
    <p:extLst>
      <p:ext uri="{BB962C8B-B14F-4D97-AF65-F5344CB8AC3E}">
        <p14:creationId xmlns:p14="http://schemas.microsoft.com/office/powerpoint/2010/main" val="3450481338"/>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190</TotalTime>
  <Words>352</Words>
  <Application>Microsoft Office PowerPoint</Application>
  <PresentationFormat>A4 Paper (210x297 mm)</PresentationFormat>
  <Paragraphs>27</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Thakeham Head</dc:creator>
  <cp:lastModifiedBy>Bursar</cp:lastModifiedBy>
  <cp:revision>27</cp:revision>
  <dcterms:created xsi:type="dcterms:W3CDTF">2023-05-18T17:21:25Z</dcterms:created>
  <dcterms:modified xsi:type="dcterms:W3CDTF">2024-03-13T13:28:59Z</dcterms:modified>
</cp:coreProperties>
</file>